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0" r:id="rId3"/>
    <p:sldId id="277" r:id="rId4"/>
    <p:sldId id="264" r:id="rId5"/>
    <p:sldId id="275" r:id="rId6"/>
    <p:sldId id="273" r:id="rId7"/>
    <p:sldId id="274" r:id="rId8"/>
    <p:sldId id="276" r:id="rId9"/>
    <p:sldId id="280" r:id="rId10"/>
    <p:sldId id="281" r:id="rId11"/>
    <p:sldId id="282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D89"/>
    <a:srgbClr val="244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476" autoAdjust="0"/>
  </p:normalViewPr>
  <p:slideViewPr>
    <p:cSldViewPr snapToGrid="0">
      <p:cViewPr>
        <p:scale>
          <a:sx n="80" d="100"/>
          <a:sy n="80" d="100"/>
        </p:scale>
        <p:origin x="-136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73032-CC2C-46E1-88E4-F3EE6902BD7D}" type="datetimeFigureOut">
              <a:rPr lang="pl-PL" smtClean="0"/>
              <a:pPr/>
              <a:t>09.04.2021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0B448-87C5-4997-89E7-E7B420A055F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9240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0B448-87C5-4997-89E7-E7B420A055F2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4394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0B448-87C5-4997-89E7-E7B420A055F2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6770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0B448-87C5-4997-89E7-E7B420A055F2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653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0B448-87C5-4997-89E7-E7B420A055F2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0435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0B448-87C5-4997-89E7-E7B420A055F2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8577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0B448-87C5-4997-89E7-E7B420A055F2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549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0B448-87C5-4997-89E7-E7B420A055F2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0731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0B448-87C5-4997-89E7-E7B420A055F2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3354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0B448-87C5-4997-89E7-E7B420A055F2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1755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6610-A007-4046-AC4B-2FDF3E8A9EEB}" type="datetimeFigureOut">
              <a:rPr lang="pl-PL" smtClean="0"/>
              <a:pPr/>
              <a:t>09.04.2021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F7FE-1E23-42C1-BB15-903032E196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092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6610-A007-4046-AC4B-2FDF3E8A9EEB}" type="datetimeFigureOut">
              <a:rPr lang="pl-PL" smtClean="0"/>
              <a:pPr/>
              <a:t>09.04.2021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F7FE-1E23-42C1-BB15-903032E196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932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6610-A007-4046-AC4B-2FDF3E8A9EEB}" type="datetimeFigureOut">
              <a:rPr lang="pl-PL" smtClean="0"/>
              <a:pPr/>
              <a:t>09.04.2021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F7FE-1E23-42C1-BB15-903032E196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9752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5C84DB-2671-4985-A9C6-1DA433089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57A4B9-8864-45FD-9FD3-C38FAC336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87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5C84DB-2671-4985-A9C6-1DA433089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57A4B9-8864-45FD-9FD3-C38FAC336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72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DE314D-C23F-45F7-BB04-80178C1EA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7F9E82-4E07-4D6E-8325-B4C92C3355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BC1FC6-9021-405F-8E8E-F969E3C0C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E0F23C-C733-41CF-90E1-1DA4CC8FE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F6DC2D-234D-4BF4-A6D4-35C8491E9801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6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F574BC-794A-40DC-A66D-7FAEBBB24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116633"/>
            <a:ext cx="11016323" cy="6480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580426-0028-4AB2-8A29-D0F9A2878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9457" y="1681163"/>
            <a:ext cx="479917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9A4A01-3ABB-448A-B7BD-4128719BC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9457" y="2505075"/>
            <a:ext cx="479917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FDD9DE0-74C9-45AC-99D5-AEC181E14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8075" y="1681163"/>
            <a:ext cx="499255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494570F-7652-4A61-9836-E21850AD44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8075" y="2505075"/>
            <a:ext cx="499255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54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F4AE11-5F24-4A50-ACCF-2D4FFCDA3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68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no Mac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F4AE11-5F24-4A50-ACCF-2D4FFCDA3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F0C4410-3847-4319-B2CE-B9FCB0F63121}"/>
              </a:ext>
            </a:extLst>
          </p:cNvPr>
          <p:cNvSpPr/>
          <p:nvPr userDrawn="1"/>
        </p:nvSpPr>
        <p:spPr>
          <a:xfrm>
            <a:off x="0" y="6093296"/>
            <a:ext cx="12192000" cy="601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39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or big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F0C4410-3847-4319-B2CE-B9FCB0F63121}"/>
              </a:ext>
            </a:extLst>
          </p:cNvPr>
          <p:cNvSpPr/>
          <p:nvPr userDrawn="1"/>
        </p:nvSpPr>
        <p:spPr>
          <a:xfrm>
            <a:off x="0" y="163636"/>
            <a:ext cx="12192000" cy="653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F4AE11-5F24-4A50-ACCF-2D4FFCDA3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269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73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14350"/>
            <a:ext cx="10515600" cy="1176338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6610-A007-4046-AC4B-2FDF3E8A9EEB}" type="datetimeFigureOut">
              <a:rPr lang="pl-PL" smtClean="0"/>
              <a:pPr/>
              <a:t>09.04.2021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F7FE-1E23-42C1-BB15-903032E196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511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6610-A007-4046-AC4B-2FDF3E8A9EEB}" type="datetimeFigureOut">
              <a:rPr lang="pl-PL" smtClean="0"/>
              <a:pPr/>
              <a:t>09.04.2021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F7FE-1E23-42C1-BB15-903032E196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510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6610-A007-4046-AC4B-2FDF3E8A9EEB}" type="datetimeFigureOut">
              <a:rPr lang="pl-PL" smtClean="0"/>
              <a:pPr/>
              <a:t>09.04.2021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F7FE-1E23-42C1-BB15-903032E196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6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6610-A007-4046-AC4B-2FDF3E8A9EEB}" type="datetimeFigureOut">
              <a:rPr lang="pl-PL" smtClean="0"/>
              <a:pPr/>
              <a:t>09.04.2021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F7FE-1E23-42C1-BB15-903032E196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651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6610-A007-4046-AC4B-2FDF3E8A9EEB}" type="datetimeFigureOut">
              <a:rPr lang="pl-PL" smtClean="0"/>
              <a:pPr/>
              <a:t>09.04.2021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F7FE-1E23-42C1-BB15-903032E196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2871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6610-A007-4046-AC4B-2FDF3E8A9EEB}" type="datetimeFigureOut">
              <a:rPr lang="pl-PL" smtClean="0"/>
              <a:pPr/>
              <a:t>09.04.2021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F7FE-1E23-42C1-BB15-903032E196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8382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6610-A007-4046-AC4B-2FDF3E8A9EEB}" type="datetimeFigureOut">
              <a:rPr lang="pl-PL" smtClean="0"/>
              <a:pPr/>
              <a:t>09.04.2021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F7FE-1E23-42C1-BB15-903032E196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158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6610-A007-4046-AC4B-2FDF3E8A9EEB}" type="datetimeFigureOut">
              <a:rPr lang="pl-PL" smtClean="0"/>
              <a:pPr/>
              <a:t>09.04.2021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F7FE-1E23-42C1-BB15-903032E196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270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B6610-A007-4046-AC4B-2FDF3E8A9EEB}" type="datetimeFigureOut">
              <a:rPr lang="pl-PL" smtClean="0"/>
              <a:pPr/>
              <a:t>09.04.2021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BF7FE-1E23-42C1-BB15-903032E196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2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6AD8FAC-1237-4A6D-8A84-6C5A2FCF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891" y="163636"/>
            <a:ext cx="6816760" cy="601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ACFC4D-1C2D-4B81-AC87-CE70E7F3B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3077" y="1825625"/>
            <a:ext cx="91975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99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cke.gov.pl/images/_EGZAMIN_MATURALNY_OD_2023/Informatory/Informator_EM2023_jezyk_angielski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Prostokąt 5"/>
          <p:cNvSpPr/>
          <p:nvPr/>
        </p:nvSpPr>
        <p:spPr>
          <a:xfrm>
            <a:off x="945930" y="2696705"/>
            <a:ext cx="5409177" cy="992425"/>
          </a:xfrm>
          <a:prstGeom prst="rect">
            <a:avLst/>
          </a:prstGeom>
          <a:solidFill>
            <a:srgbClr val="244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947537" y="3938701"/>
            <a:ext cx="5407571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4400" b="1" dirty="0" smtClean="0">
                <a:solidFill>
                  <a:srgbClr val="244C8A"/>
                </a:solidFill>
                <a:latin typeface="Arial" pitchFamily="34" charset="0"/>
                <a:cs typeface="Arial" pitchFamily="34" charset="0"/>
              </a:rPr>
              <a:t>NAJWAŻNIEJSZE  ZMIANY</a:t>
            </a:r>
            <a:endParaRPr lang="pl-PL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45930" y="2854253"/>
            <a:ext cx="54091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MATURA 2015 vs </a:t>
            </a:r>
            <a:r>
              <a:rPr lang="pl-PL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2023</a:t>
            </a:r>
            <a:endParaRPr lang="pl-PL" sz="4400" dirty="0">
              <a:solidFill>
                <a:schemeClr val="bg1"/>
              </a:solidFill>
            </a:endParaRPr>
          </a:p>
        </p:txBody>
      </p:sp>
      <p:cxnSp>
        <p:nvCxnSpPr>
          <p:cNvPr id="3" name="Łącznik prostoliniowy 2"/>
          <p:cNvCxnSpPr/>
          <p:nvPr/>
        </p:nvCxnSpPr>
        <p:spPr>
          <a:xfrm>
            <a:off x="266218" y="260430"/>
            <a:ext cx="0" cy="6325565"/>
          </a:xfrm>
          <a:prstGeom prst="line">
            <a:avLst/>
          </a:prstGeom>
          <a:ln w="28575">
            <a:solidFill>
              <a:srgbClr val="2B4D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66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75"/>
            <a:ext cx="1218565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a 9"/>
          <p:cNvGrpSpPr/>
          <p:nvPr/>
        </p:nvGrpSpPr>
        <p:grpSpPr>
          <a:xfrm>
            <a:off x="571223" y="144532"/>
            <a:ext cx="9750648" cy="719255"/>
            <a:chOff x="581856" y="532851"/>
            <a:chExt cx="7218879" cy="383138"/>
          </a:xfrm>
        </p:grpSpPr>
        <p:sp>
          <p:nvSpPr>
            <p:cNvPr id="11" name="Prostokąt 10"/>
            <p:cNvSpPr/>
            <p:nvPr/>
          </p:nvSpPr>
          <p:spPr>
            <a:xfrm>
              <a:off x="581856" y="532851"/>
              <a:ext cx="5537924" cy="383138"/>
            </a:xfrm>
            <a:prstGeom prst="rect">
              <a:avLst/>
            </a:prstGeom>
            <a:solidFill>
              <a:srgbClr val="244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656993" y="576588"/>
              <a:ext cx="7143742" cy="262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PEŁNY TEKST INFORMATORA 2023:</a:t>
              </a:r>
              <a:endParaRPr lang="pl-PL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Prostokąt 1"/>
          <p:cNvSpPr/>
          <p:nvPr/>
        </p:nvSpPr>
        <p:spPr>
          <a:xfrm>
            <a:off x="753979" y="5865077"/>
            <a:ext cx="106840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hlinkClick r:id="rId4"/>
              </a:rPr>
              <a:t>https://cke.gov.pl/images/_</a:t>
            </a:r>
            <a:r>
              <a:rPr lang="pl-PL" sz="1600" dirty="0" smtClean="0">
                <a:hlinkClick r:id="rId4"/>
              </a:rPr>
              <a:t>EGZAMIN_MATURALNY_OD_2023/Informatory/Informator_EM2023_jezyk_angielski.pdf</a:t>
            </a:r>
            <a:r>
              <a:rPr lang="pl-PL" sz="1600" dirty="0" smtClean="0"/>
              <a:t> </a:t>
            </a:r>
            <a:endParaRPr lang="pl-PL" sz="1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0043" y="1301521"/>
            <a:ext cx="3166396" cy="4280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642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75"/>
            <a:ext cx="1218565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4355022" y="1773545"/>
          <a:ext cx="63629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1458">
                  <a:extLst>
                    <a:ext uri="{9D8B030D-6E8A-4147-A177-3AD203B41FA5}">
                      <a16:colId xmlns:a16="http://schemas.microsoft.com/office/drawing/2014/main" xmlns="" val="575712312"/>
                    </a:ext>
                  </a:extLst>
                </a:gridCol>
                <a:gridCol w="3181458">
                  <a:extLst>
                    <a:ext uri="{9D8B030D-6E8A-4147-A177-3AD203B41FA5}">
                      <a16:colId xmlns:a16="http://schemas.microsoft.com/office/drawing/2014/main" xmlns="" val="3796355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smtClean="0"/>
                        <a:t>2015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smtClean="0"/>
                        <a:t>2023</a:t>
                      </a:r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9466823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007389" y="2282224"/>
          <a:ext cx="9710549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3133">
                  <a:extLst>
                    <a:ext uri="{9D8B030D-6E8A-4147-A177-3AD203B41FA5}">
                      <a16:colId xmlns:a16="http://schemas.microsoft.com/office/drawing/2014/main" xmlns="" val="190504220"/>
                    </a:ext>
                  </a:extLst>
                </a:gridCol>
                <a:gridCol w="3146156">
                  <a:extLst>
                    <a:ext uri="{9D8B030D-6E8A-4147-A177-3AD203B41FA5}">
                      <a16:colId xmlns:a16="http://schemas.microsoft.com/office/drawing/2014/main" xmlns="" val="2714128949"/>
                    </a:ext>
                  </a:extLst>
                </a:gridCol>
                <a:gridCol w="3201260">
                  <a:extLst>
                    <a:ext uri="{9D8B030D-6E8A-4147-A177-3AD203B41FA5}">
                      <a16:colId xmlns:a16="http://schemas.microsoft.com/office/drawing/2014/main" xmlns="" val="14167419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pl-PL" sz="2400" b="0" dirty="0" smtClean="0">
                          <a:solidFill>
                            <a:schemeClr val="tx1"/>
                          </a:solidFill>
                        </a:rPr>
                        <a:t>POZIOM PODSTAWOWY</a:t>
                      </a:r>
                      <a:endParaRPr lang="pl-PL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l-PL" sz="2400" b="0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pl-PL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l-PL" sz="3200" b="1" dirty="0" smtClean="0">
                          <a:solidFill>
                            <a:schemeClr val="tx1"/>
                          </a:solidFill>
                        </a:rPr>
                        <a:t>B1+ / B2*</a:t>
                      </a:r>
                      <a:endParaRPr lang="pl-PL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3682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pl-PL" sz="2400" dirty="0" smtClean="0"/>
                        <a:t>POZIOM ROZSZERZONY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l-PL" sz="2400" dirty="0" smtClean="0"/>
                        <a:t>B2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l-PL" sz="3200" b="1" dirty="0" smtClean="0"/>
                        <a:t>B2+ / C1</a:t>
                      </a:r>
                      <a:r>
                        <a:rPr lang="pl-PL" sz="3200" b="1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pl-PL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8601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pl-PL" sz="2400" dirty="0" smtClean="0"/>
                        <a:t>MATURA DWUJĘZYCZNA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l-PL" sz="2400" dirty="0" smtClean="0"/>
                        <a:t>C1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l-PL" sz="3200" b="1" dirty="0" smtClean="0"/>
                        <a:t>C1+/ C2</a:t>
                      </a:r>
                      <a:r>
                        <a:rPr lang="pl-PL" sz="3200" b="1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pl-PL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9866080"/>
                  </a:ext>
                </a:extLst>
              </a:tr>
            </a:tbl>
          </a:graphicData>
        </a:graphic>
      </p:graphicFrame>
      <p:grpSp>
        <p:nvGrpSpPr>
          <p:cNvPr id="10" name="Grupa 9"/>
          <p:cNvGrpSpPr/>
          <p:nvPr/>
        </p:nvGrpSpPr>
        <p:grpSpPr>
          <a:xfrm>
            <a:off x="571224" y="144532"/>
            <a:ext cx="4744695" cy="719255"/>
            <a:chOff x="581857" y="532851"/>
            <a:chExt cx="4643103" cy="383138"/>
          </a:xfrm>
        </p:grpSpPr>
        <p:sp>
          <p:nvSpPr>
            <p:cNvPr id="11" name="Prostokąt 10"/>
            <p:cNvSpPr/>
            <p:nvPr/>
          </p:nvSpPr>
          <p:spPr>
            <a:xfrm>
              <a:off x="581857" y="532851"/>
              <a:ext cx="4521771" cy="383138"/>
            </a:xfrm>
            <a:prstGeom prst="rect">
              <a:avLst/>
            </a:prstGeom>
            <a:solidFill>
              <a:srgbClr val="244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656994" y="576588"/>
              <a:ext cx="4567966" cy="278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POZIOM TRUDNOŚCI </a:t>
              </a:r>
              <a:r>
                <a:rPr lang="pl-PL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WZRASTA ! </a:t>
              </a:r>
              <a:endParaRPr lang="pl-PL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pole tekstowe 1"/>
          <p:cNvSpPr txBox="1"/>
          <p:nvPr/>
        </p:nvSpPr>
        <p:spPr>
          <a:xfrm>
            <a:off x="1007388" y="5858359"/>
            <a:ext cx="971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* dotyczy umiejętności receptywnych: rozumienie ze słuchu i rozumienie tekstu pisanego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025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75"/>
            <a:ext cx="1218565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a 9"/>
          <p:cNvGrpSpPr/>
          <p:nvPr/>
        </p:nvGrpSpPr>
        <p:grpSpPr>
          <a:xfrm>
            <a:off x="571223" y="144532"/>
            <a:ext cx="9766145" cy="878356"/>
            <a:chOff x="581856" y="532851"/>
            <a:chExt cx="9557035" cy="467889"/>
          </a:xfrm>
        </p:grpSpPr>
        <p:sp>
          <p:nvSpPr>
            <p:cNvPr id="11" name="Prostokąt 10"/>
            <p:cNvSpPr/>
            <p:nvPr/>
          </p:nvSpPr>
          <p:spPr>
            <a:xfrm>
              <a:off x="581856" y="532851"/>
              <a:ext cx="9557035" cy="467889"/>
            </a:xfrm>
            <a:prstGeom prst="rect">
              <a:avLst/>
            </a:prstGeom>
            <a:solidFill>
              <a:srgbClr val="244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656993" y="576588"/>
              <a:ext cx="8905573" cy="344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PODNIESIENIE OCZEKIWANEGO POZIOMU KOMPETENCJI – O ½ LUB 1 POZIOM W SKALI </a:t>
              </a:r>
              <a:r>
                <a:rPr lang="pl-PL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CEFR – </a:t>
              </a:r>
              <a:r>
                <a:rPr lang="pl-PL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OZNACZA … </a:t>
              </a:r>
              <a:endParaRPr lang="pl-PL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193580"/>
              </p:ext>
            </p:extLst>
          </p:nvPr>
        </p:nvGraphicFramePr>
        <p:xfrm>
          <a:off x="4432514" y="1625490"/>
          <a:ext cx="3347633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7633">
                  <a:extLst>
                    <a:ext uri="{9D8B030D-6E8A-4147-A177-3AD203B41FA5}">
                      <a16:colId xmlns:a16="http://schemas.microsoft.com/office/drawing/2014/main" xmlns="" val="3200541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BOGATSZE</a:t>
                      </a:r>
                      <a:r>
                        <a:rPr lang="pl-PL" sz="3200" baseline="0" dirty="0" smtClean="0"/>
                        <a:t> SŁOWNICTWO</a:t>
                      </a:r>
                      <a:endParaRPr lang="pl-PL" sz="3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1957941"/>
                  </a:ext>
                </a:extLst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111089"/>
              </p:ext>
            </p:extLst>
          </p:nvPr>
        </p:nvGraphicFramePr>
        <p:xfrm>
          <a:off x="3471620" y="2986759"/>
          <a:ext cx="5300421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0421">
                  <a:extLst>
                    <a:ext uri="{9D8B030D-6E8A-4147-A177-3AD203B41FA5}">
                      <a16:colId xmlns:a16="http://schemas.microsoft.com/office/drawing/2014/main" xmlns="" val="3200541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SZERSZY</a:t>
                      </a:r>
                      <a:r>
                        <a:rPr lang="pl-PL" sz="3200" baseline="0" dirty="0" smtClean="0"/>
                        <a:t> ZAKRES </a:t>
                      </a:r>
                    </a:p>
                    <a:p>
                      <a:pPr algn="ctr"/>
                      <a:r>
                        <a:rPr lang="pl-PL" sz="3200" baseline="0" dirty="0" smtClean="0"/>
                        <a:t>STRUKTUR GRAMATYCZNYCH</a:t>
                      </a:r>
                      <a:endParaRPr lang="pl-PL" sz="3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1957941"/>
                  </a:ext>
                </a:extLst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717704"/>
              </p:ext>
            </p:extLst>
          </p:nvPr>
        </p:nvGraphicFramePr>
        <p:xfrm>
          <a:off x="1983783" y="4331748"/>
          <a:ext cx="850857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8570">
                  <a:extLst>
                    <a:ext uri="{9D8B030D-6E8A-4147-A177-3AD203B41FA5}">
                      <a16:colId xmlns:a16="http://schemas.microsoft.com/office/drawing/2014/main" xmlns="" val="3200541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ROZUMIENIE I TWORZENIE BARDZIEJ ZŁOŻONYCH</a:t>
                      </a:r>
                      <a:r>
                        <a:rPr lang="pl-PL" sz="3200" baseline="0" dirty="0" smtClean="0"/>
                        <a:t> TEKSTÓW</a:t>
                      </a:r>
                      <a:endParaRPr lang="pl-PL" sz="3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1957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23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75"/>
            <a:ext cx="1218565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571863"/>
              </p:ext>
            </p:extLst>
          </p:nvPr>
        </p:nvGraphicFramePr>
        <p:xfrm>
          <a:off x="4355022" y="2346975"/>
          <a:ext cx="63629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1458">
                  <a:extLst>
                    <a:ext uri="{9D8B030D-6E8A-4147-A177-3AD203B41FA5}">
                      <a16:colId xmlns:a16="http://schemas.microsoft.com/office/drawing/2014/main" xmlns="" val="575712312"/>
                    </a:ext>
                  </a:extLst>
                </a:gridCol>
                <a:gridCol w="3181458">
                  <a:extLst>
                    <a:ext uri="{9D8B030D-6E8A-4147-A177-3AD203B41FA5}">
                      <a16:colId xmlns:a16="http://schemas.microsoft.com/office/drawing/2014/main" xmlns="" val="3796355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smtClean="0"/>
                        <a:t>2015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smtClean="0"/>
                        <a:t>2023</a:t>
                      </a:r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9466823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922254"/>
              </p:ext>
            </p:extLst>
          </p:nvPr>
        </p:nvGraphicFramePr>
        <p:xfrm>
          <a:off x="1007389" y="2995143"/>
          <a:ext cx="9710549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3133">
                  <a:extLst>
                    <a:ext uri="{9D8B030D-6E8A-4147-A177-3AD203B41FA5}">
                      <a16:colId xmlns:a16="http://schemas.microsoft.com/office/drawing/2014/main" xmlns="" val="190504220"/>
                    </a:ext>
                  </a:extLst>
                </a:gridCol>
                <a:gridCol w="3146156">
                  <a:extLst>
                    <a:ext uri="{9D8B030D-6E8A-4147-A177-3AD203B41FA5}">
                      <a16:colId xmlns:a16="http://schemas.microsoft.com/office/drawing/2014/main" xmlns="" val="2714128949"/>
                    </a:ext>
                  </a:extLst>
                </a:gridCol>
                <a:gridCol w="3201260">
                  <a:extLst>
                    <a:ext uri="{9D8B030D-6E8A-4147-A177-3AD203B41FA5}">
                      <a16:colId xmlns:a16="http://schemas.microsoft.com/office/drawing/2014/main" xmlns="" val="14167419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pl-PL" sz="2400" b="0" dirty="0" smtClean="0">
                          <a:solidFill>
                            <a:schemeClr val="tx1"/>
                          </a:solidFill>
                        </a:rPr>
                        <a:t>POZIOM PODSTAWOWY</a:t>
                      </a:r>
                      <a:endParaRPr lang="pl-PL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l-PL" sz="2400" b="0" dirty="0" smtClean="0">
                          <a:solidFill>
                            <a:schemeClr val="tx1"/>
                          </a:solidFill>
                        </a:rPr>
                        <a:t>20 min</a:t>
                      </a:r>
                      <a:endParaRPr lang="pl-PL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l-PL" sz="3200" b="1" dirty="0" smtClean="0">
                          <a:solidFill>
                            <a:schemeClr val="tx1"/>
                          </a:solidFill>
                        </a:rPr>
                        <a:t>25 min</a:t>
                      </a:r>
                      <a:endParaRPr lang="pl-PL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3682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pl-PL" sz="2400" dirty="0" smtClean="0"/>
                        <a:t>POZIOM ROZSZERZONY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l-PL" sz="2400" dirty="0" smtClean="0"/>
                        <a:t>25</a:t>
                      </a:r>
                      <a:r>
                        <a:rPr lang="pl-PL" sz="2400" baseline="0" dirty="0" smtClean="0"/>
                        <a:t> min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l-PL" sz="3200" b="1" dirty="0" smtClean="0"/>
                        <a:t>30 min</a:t>
                      </a:r>
                      <a:endParaRPr lang="pl-PL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8601640"/>
                  </a:ext>
                </a:extLst>
              </a:tr>
            </a:tbl>
          </a:graphicData>
        </a:graphic>
      </p:graphicFrame>
      <p:grpSp>
        <p:nvGrpSpPr>
          <p:cNvPr id="10" name="Grupa 9"/>
          <p:cNvGrpSpPr/>
          <p:nvPr/>
        </p:nvGrpSpPr>
        <p:grpSpPr>
          <a:xfrm>
            <a:off x="571224" y="144532"/>
            <a:ext cx="4620708" cy="719255"/>
            <a:chOff x="581857" y="532851"/>
            <a:chExt cx="4521771" cy="383138"/>
          </a:xfrm>
        </p:grpSpPr>
        <p:sp>
          <p:nvSpPr>
            <p:cNvPr id="11" name="Prostokąt 10"/>
            <p:cNvSpPr/>
            <p:nvPr/>
          </p:nvSpPr>
          <p:spPr>
            <a:xfrm>
              <a:off x="581857" y="532851"/>
              <a:ext cx="4521771" cy="383138"/>
            </a:xfrm>
            <a:prstGeom prst="rect">
              <a:avLst/>
            </a:prstGeom>
            <a:solidFill>
              <a:srgbClr val="244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656994" y="576588"/>
              <a:ext cx="4371496" cy="278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DŁUŻSZE </a:t>
              </a:r>
              <a:r>
                <a:rPr lang="pl-PL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TEKSTY</a:t>
              </a:r>
              <a:r>
                <a:rPr lang="pl-PL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…</a:t>
              </a:r>
              <a:endParaRPr lang="pl-PL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44748"/>
              </p:ext>
            </p:extLst>
          </p:nvPr>
        </p:nvGraphicFramePr>
        <p:xfrm>
          <a:off x="991890" y="1191528"/>
          <a:ext cx="3347633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7633">
                  <a:extLst>
                    <a:ext uri="{9D8B030D-6E8A-4147-A177-3AD203B41FA5}">
                      <a16:colId xmlns:a16="http://schemas.microsoft.com/office/drawing/2014/main" xmlns="" val="3200541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DO </a:t>
                      </a:r>
                    </a:p>
                    <a:p>
                      <a:pPr algn="ctr"/>
                      <a:r>
                        <a:rPr lang="pl-PL" sz="3200" dirty="0" smtClean="0"/>
                        <a:t>SŁUCHANIA</a:t>
                      </a:r>
                      <a:r>
                        <a:rPr lang="pl-PL" sz="3200" baseline="0" dirty="0" smtClean="0"/>
                        <a:t> </a:t>
                      </a:r>
                      <a:endParaRPr lang="pl-PL" sz="3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1957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8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75"/>
            <a:ext cx="1218565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046110"/>
              </p:ext>
            </p:extLst>
          </p:nvPr>
        </p:nvGraphicFramePr>
        <p:xfrm>
          <a:off x="4572000" y="2346975"/>
          <a:ext cx="679704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280">
                  <a:extLst>
                    <a:ext uri="{9D8B030D-6E8A-4147-A177-3AD203B41FA5}">
                      <a16:colId xmlns:a16="http://schemas.microsoft.com/office/drawing/2014/main" xmlns="" val="575712312"/>
                    </a:ext>
                  </a:extLst>
                </a:gridCol>
                <a:gridCol w="3413760">
                  <a:extLst>
                    <a:ext uri="{9D8B030D-6E8A-4147-A177-3AD203B41FA5}">
                      <a16:colId xmlns:a16="http://schemas.microsoft.com/office/drawing/2014/main" xmlns="" val="3796355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smtClean="0"/>
                        <a:t>2015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smtClean="0"/>
                        <a:t>2023</a:t>
                      </a:r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9466823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452612"/>
              </p:ext>
            </p:extLst>
          </p:nvPr>
        </p:nvGraphicFramePr>
        <p:xfrm>
          <a:off x="1007388" y="2995143"/>
          <a:ext cx="10361652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8635">
                  <a:extLst>
                    <a:ext uri="{9D8B030D-6E8A-4147-A177-3AD203B41FA5}">
                      <a16:colId xmlns:a16="http://schemas.microsoft.com/office/drawing/2014/main" xmlns="" val="190504220"/>
                    </a:ext>
                  </a:extLst>
                </a:gridCol>
                <a:gridCol w="3357109">
                  <a:extLst>
                    <a:ext uri="{9D8B030D-6E8A-4147-A177-3AD203B41FA5}">
                      <a16:colId xmlns:a16="http://schemas.microsoft.com/office/drawing/2014/main" xmlns="" val="2714128949"/>
                    </a:ext>
                  </a:extLst>
                </a:gridCol>
                <a:gridCol w="3415908">
                  <a:extLst>
                    <a:ext uri="{9D8B030D-6E8A-4147-A177-3AD203B41FA5}">
                      <a16:colId xmlns:a16="http://schemas.microsoft.com/office/drawing/2014/main" xmlns="" val="14167419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pl-PL" sz="2400" b="0" dirty="0" smtClean="0">
                          <a:solidFill>
                            <a:schemeClr val="tx1"/>
                          </a:solidFill>
                        </a:rPr>
                        <a:t>POZIOM PODSTAWOWY</a:t>
                      </a:r>
                      <a:endParaRPr lang="pl-PL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l-PL" sz="2400" b="0" dirty="0" smtClean="0">
                          <a:solidFill>
                            <a:schemeClr val="tx1"/>
                          </a:solidFill>
                        </a:rPr>
                        <a:t>900</a:t>
                      </a:r>
                      <a:r>
                        <a:rPr lang="pl-PL" sz="2400" b="0" baseline="0" dirty="0" smtClean="0">
                          <a:solidFill>
                            <a:schemeClr val="tx1"/>
                          </a:solidFill>
                        </a:rPr>
                        <a:t> – 1</a:t>
                      </a:r>
                      <a:r>
                        <a:rPr lang="pl-PL" sz="2400" b="0" dirty="0" smtClean="0">
                          <a:solidFill>
                            <a:schemeClr val="tx1"/>
                          </a:solidFill>
                        </a:rPr>
                        <a:t>200 wyrazów</a:t>
                      </a:r>
                      <a:endParaRPr lang="pl-PL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l-PL" sz="2800" b="1" dirty="0" smtClean="0">
                          <a:solidFill>
                            <a:schemeClr val="tx1"/>
                          </a:solidFill>
                        </a:rPr>
                        <a:t>1200</a:t>
                      </a:r>
                      <a:r>
                        <a:rPr lang="pl-PL" sz="2800" b="1" baseline="0" dirty="0" smtClean="0">
                          <a:solidFill>
                            <a:schemeClr val="tx1"/>
                          </a:solidFill>
                        </a:rPr>
                        <a:t> – 1</a:t>
                      </a:r>
                      <a:r>
                        <a:rPr lang="pl-PL" sz="2800" b="1" dirty="0" smtClean="0">
                          <a:solidFill>
                            <a:schemeClr val="tx1"/>
                          </a:solidFill>
                        </a:rPr>
                        <a:t>450 wyrazów</a:t>
                      </a:r>
                      <a:endParaRPr lang="pl-PL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3682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pl-PL" sz="2400" dirty="0" smtClean="0"/>
                        <a:t>POZIOM ROZSZERZONY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l-PL" sz="2400" b="0" dirty="0" smtClean="0">
                          <a:solidFill>
                            <a:schemeClr val="tx1"/>
                          </a:solidFill>
                        </a:rPr>
                        <a:t>1300</a:t>
                      </a:r>
                      <a:r>
                        <a:rPr lang="pl-PL" sz="2400" b="0" baseline="0" dirty="0" smtClean="0">
                          <a:solidFill>
                            <a:schemeClr val="tx1"/>
                          </a:solidFill>
                        </a:rPr>
                        <a:t> – 1</a:t>
                      </a:r>
                      <a:r>
                        <a:rPr lang="pl-PL" sz="2400" b="0" dirty="0" smtClean="0">
                          <a:solidFill>
                            <a:schemeClr val="tx1"/>
                          </a:solidFill>
                        </a:rPr>
                        <a:t>600 wyrazów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1" dirty="0" smtClean="0">
                          <a:solidFill>
                            <a:schemeClr val="tx1"/>
                          </a:solidFill>
                        </a:rPr>
                        <a:t>1600</a:t>
                      </a:r>
                      <a:r>
                        <a:rPr lang="pl-PL" sz="2800" b="1" baseline="0" dirty="0" smtClean="0">
                          <a:solidFill>
                            <a:schemeClr val="tx1"/>
                          </a:solidFill>
                        </a:rPr>
                        <a:t> – 180</a:t>
                      </a:r>
                      <a:r>
                        <a:rPr lang="pl-PL" sz="2800" b="1" dirty="0" smtClean="0">
                          <a:solidFill>
                            <a:schemeClr val="tx1"/>
                          </a:solidFill>
                        </a:rPr>
                        <a:t>0 wyrazów</a:t>
                      </a:r>
                      <a:endParaRPr lang="pl-PL" sz="3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8601640"/>
                  </a:ext>
                </a:extLst>
              </a:tr>
            </a:tbl>
          </a:graphicData>
        </a:graphic>
      </p:graphicFrame>
      <p:grpSp>
        <p:nvGrpSpPr>
          <p:cNvPr id="10" name="Grupa 9"/>
          <p:cNvGrpSpPr/>
          <p:nvPr/>
        </p:nvGrpSpPr>
        <p:grpSpPr>
          <a:xfrm>
            <a:off x="571224" y="144532"/>
            <a:ext cx="4620708" cy="719255"/>
            <a:chOff x="581857" y="532851"/>
            <a:chExt cx="4521771" cy="383138"/>
          </a:xfrm>
        </p:grpSpPr>
        <p:sp>
          <p:nvSpPr>
            <p:cNvPr id="11" name="Prostokąt 10"/>
            <p:cNvSpPr/>
            <p:nvPr/>
          </p:nvSpPr>
          <p:spPr>
            <a:xfrm>
              <a:off x="581857" y="532851"/>
              <a:ext cx="4521771" cy="383138"/>
            </a:xfrm>
            <a:prstGeom prst="rect">
              <a:avLst/>
            </a:prstGeom>
            <a:solidFill>
              <a:srgbClr val="244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656994" y="576588"/>
              <a:ext cx="4371496" cy="278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DŁUŻSZE </a:t>
              </a:r>
              <a:r>
                <a:rPr lang="pl-PL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TEKSTY</a:t>
              </a:r>
              <a:r>
                <a:rPr lang="pl-PL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…</a:t>
              </a:r>
              <a:endParaRPr lang="pl-PL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798845"/>
              </p:ext>
            </p:extLst>
          </p:nvPr>
        </p:nvGraphicFramePr>
        <p:xfrm>
          <a:off x="991890" y="1222528"/>
          <a:ext cx="3347633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7633">
                  <a:extLst>
                    <a:ext uri="{9D8B030D-6E8A-4147-A177-3AD203B41FA5}">
                      <a16:colId xmlns:a16="http://schemas.microsoft.com/office/drawing/2014/main" xmlns="" val="3200541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DO </a:t>
                      </a:r>
                    </a:p>
                    <a:p>
                      <a:pPr algn="ctr"/>
                      <a:r>
                        <a:rPr lang="pl-PL" sz="3200" dirty="0" smtClean="0"/>
                        <a:t>PRZECZYTANIA</a:t>
                      </a:r>
                      <a:endParaRPr lang="pl-PL" sz="3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1957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47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75"/>
            <a:ext cx="1218565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721248"/>
              </p:ext>
            </p:extLst>
          </p:nvPr>
        </p:nvGraphicFramePr>
        <p:xfrm>
          <a:off x="4355020" y="2346975"/>
          <a:ext cx="681925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9629">
                  <a:extLst>
                    <a:ext uri="{9D8B030D-6E8A-4147-A177-3AD203B41FA5}">
                      <a16:colId xmlns:a16="http://schemas.microsoft.com/office/drawing/2014/main" xmlns="" val="575712312"/>
                    </a:ext>
                  </a:extLst>
                </a:gridCol>
                <a:gridCol w="3409629">
                  <a:extLst>
                    <a:ext uri="{9D8B030D-6E8A-4147-A177-3AD203B41FA5}">
                      <a16:colId xmlns:a16="http://schemas.microsoft.com/office/drawing/2014/main" xmlns="" val="3796355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smtClean="0"/>
                        <a:t>2015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smtClean="0"/>
                        <a:t>2023</a:t>
                      </a:r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9466823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418176"/>
              </p:ext>
            </p:extLst>
          </p:nvPr>
        </p:nvGraphicFramePr>
        <p:xfrm>
          <a:off x="1007388" y="2995143"/>
          <a:ext cx="1016688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1181">
                  <a:extLst>
                    <a:ext uri="{9D8B030D-6E8A-4147-A177-3AD203B41FA5}">
                      <a16:colId xmlns:a16="http://schemas.microsoft.com/office/drawing/2014/main" xmlns="" val="190504220"/>
                    </a:ext>
                  </a:extLst>
                </a:gridCol>
                <a:gridCol w="3294007">
                  <a:extLst>
                    <a:ext uri="{9D8B030D-6E8A-4147-A177-3AD203B41FA5}">
                      <a16:colId xmlns:a16="http://schemas.microsoft.com/office/drawing/2014/main" xmlns="" val="2714128949"/>
                    </a:ext>
                  </a:extLst>
                </a:gridCol>
                <a:gridCol w="3351701">
                  <a:extLst>
                    <a:ext uri="{9D8B030D-6E8A-4147-A177-3AD203B41FA5}">
                      <a16:colId xmlns:a16="http://schemas.microsoft.com/office/drawing/2014/main" xmlns="" val="14167419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pl-PL" sz="2400" b="0" dirty="0" smtClean="0">
                          <a:solidFill>
                            <a:schemeClr val="tx1"/>
                          </a:solidFill>
                        </a:rPr>
                        <a:t>POZIOM PODSTAWOWY</a:t>
                      </a:r>
                      <a:endParaRPr lang="pl-PL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l-PL" sz="2400" b="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r>
                        <a:rPr lang="pl-PL" sz="2400" b="0" baseline="0" dirty="0" smtClean="0">
                          <a:solidFill>
                            <a:schemeClr val="tx1"/>
                          </a:solidFill>
                        </a:rPr>
                        <a:t> – 1</a:t>
                      </a:r>
                      <a:r>
                        <a:rPr lang="pl-PL" sz="2400" b="0" dirty="0" smtClean="0">
                          <a:solidFill>
                            <a:schemeClr val="tx1"/>
                          </a:solidFill>
                        </a:rPr>
                        <a:t>30 wyrazów</a:t>
                      </a:r>
                      <a:endParaRPr lang="pl-PL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28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r>
                        <a:rPr lang="pl-PL" sz="2800" b="1" baseline="0" dirty="0" smtClean="0">
                          <a:solidFill>
                            <a:schemeClr val="tx1"/>
                          </a:solidFill>
                        </a:rPr>
                        <a:t> – 1</a:t>
                      </a:r>
                      <a:r>
                        <a:rPr lang="pl-PL" sz="2800" b="1" dirty="0" smtClean="0">
                          <a:solidFill>
                            <a:schemeClr val="tx1"/>
                          </a:solidFill>
                        </a:rPr>
                        <a:t>50 wyrazów</a:t>
                      </a:r>
                      <a:endParaRPr lang="pl-PL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3682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pl-PL" sz="2400" dirty="0" smtClean="0"/>
                        <a:t>POZIOM ROZSZERZONY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l-PL" sz="2400" b="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r>
                        <a:rPr lang="pl-PL" sz="2400" b="0" baseline="0" dirty="0" smtClean="0">
                          <a:solidFill>
                            <a:schemeClr val="tx1"/>
                          </a:solidFill>
                        </a:rPr>
                        <a:t> – 25</a:t>
                      </a:r>
                      <a:r>
                        <a:rPr lang="pl-PL" sz="2400" b="0" dirty="0" smtClean="0">
                          <a:solidFill>
                            <a:schemeClr val="tx1"/>
                          </a:solidFill>
                        </a:rPr>
                        <a:t>0 wyrazów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l-PL" sz="2400" b="0" dirty="0" smtClean="0">
                          <a:solidFill>
                            <a:schemeClr val="tx1"/>
                          </a:solidFill>
                        </a:rPr>
                        <a:t>bez</a:t>
                      </a:r>
                      <a:r>
                        <a:rPr lang="pl-PL" sz="2400" b="0" baseline="0" dirty="0" smtClean="0">
                          <a:solidFill>
                            <a:schemeClr val="tx1"/>
                          </a:solidFill>
                        </a:rPr>
                        <a:t> zmian: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400" b="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r>
                        <a:rPr lang="pl-PL" sz="2400" b="0" baseline="0" dirty="0" smtClean="0">
                          <a:solidFill>
                            <a:schemeClr val="tx1"/>
                          </a:solidFill>
                        </a:rPr>
                        <a:t> – 25</a:t>
                      </a:r>
                      <a:r>
                        <a:rPr lang="pl-PL" sz="2400" b="0" dirty="0" smtClean="0">
                          <a:solidFill>
                            <a:schemeClr val="tx1"/>
                          </a:solidFill>
                        </a:rPr>
                        <a:t>0 wyrazów</a:t>
                      </a:r>
                      <a:endParaRPr lang="pl-PL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38601640"/>
                  </a:ext>
                </a:extLst>
              </a:tr>
            </a:tbl>
          </a:graphicData>
        </a:graphic>
      </p:graphicFrame>
      <p:grpSp>
        <p:nvGrpSpPr>
          <p:cNvPr id="10" name="Grupa 9"/>
          <p:cNvGrpSpPr/>
          <p:nvPr/>
        </p:nvGrpSpPr>
        <p:grpSpPr>
          <a:xfrm>
            <a:off x="571224" y="144532"/>
            <a:ext cx="4620708" cy="719255"/>
            <a:chOff x="581857" y="532851"/>
            <a:chExt cx="4521771" cy="383138"/>
          </a:xfrm>
        </p:grpSpPr>
        <p:sp>
          <p:nvSpPr>
            <p:cNvPr id="11" name="Prostokąt 10"/>
            <p:cNvSpPr/>
            <p:nvPr/>
          </p:nvSpPr>
          <p:spPr>
            <a:xfrm>
              <a:off x="581857" y="532851"/>
              <a:ext cx="4521771" cy="383138"/>
            </a:xfrm>
            <a:prstGeom prst="rect">
              <a:avLst/>
            </a:prstGeom>
            <a:solidFill>
              <a:srgbClr val="244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656994" y="576588"/>
              <a:ext cx="4371496" cy="278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DŁUŻSZE </a:t>
              </a:r>
              <a:r>
                <a:rPr lang="pl-PL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TEKSTY</a:t>
              </a:r>
              <a:r>
                <a:rPr lang="pl-PL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…</a:t>
              </a:r>
              <a:endParaRPr lang="pl-PL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302873"/>
              </p:ext>
            </p:extLst>
          </p:nvPr>
        </p:nvGraphicFramePr>
        <p:xfrm>
          <a:off x="991890" y="1207030"/>
          <a:ext cx="3347633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7633">
                  <a:extLst>
                    <a:ext uri="{9D8B030D-6E8A-4147-A177-3AD203B41FA5}">
                      <a16:colId xmlns:a16="http://schemas.microsoft.com/office/drawing/2014/main" xmlns="" val="3200541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DO </a:t>
                      </a:r>
                    </a:p>
                    <a:p>
                      <a:pPr algn="ctr"/>
                      <a:r>
                        <a:rPr lang="pl-PL" sz="3200" dirty="0" smtClean="0"/>
                        <a:t>NAPISANIA</a:t>
                      </a:r>
                      <a:endParaRPr lang="pl-PL" sz="3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1957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41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75"/>
            <a:ext cx="1218565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588497"/>
              </p:ext>
            </p:extLst>
          </p:nvPr>
        </p:nvGraphicFramePr>
        <p:xfrm>
          <a:off x="4525505" y="1503118"/>
          <a:ext cx="6648772" cy="525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7634">
                  <a:extLst>
                    <a:ext uri="{9D8B030D-6E8A-4147-A177-3AD203B41FA5}">
                      <a16:colId xmlns:a16="http://schemas.microsoft.com/office/drawing/2014/main" xmlns="" val="575712312"/>
                    </a:ext>
                  </a:extLst>
                </a:gridCol>
                <a:gridCol w="3301138">
                  <a:extLst>
                    <a:ext uri="{9D8B030D-6E8A-4147-A177-3AD203B41FA5}">
                      <a16:colId xmlns:a16="http://schemas.microsoft.com/office/drawing/2014/main" xmlns="" val="3796355004"/>
                    </a:ext>
                  </a:extLst>
                </a:gridCol>
              </a:tblGrid>
              <a:tr h="525906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smtClean="0"/>
                        <a:t>2015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smtClean="0"/>
                        <a:t>2023</a:t>
                      </a:r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9466823"/>
                  </a:ext>
                </a:extLst>
              </a:tr>
            </a:tbl>
          </a:graphicData>
        </a:graphic>
      </p:graphicFrame>
      <p:grpSp>
        <p:nvGrpSpPr>
          <p:cNvPr id="10" name="Grupa 9"/>
          <p:cNvGrpSpPr/>
          <p:nvPr/>
        </p:nvGrpSpPr>
        <p:grpSpPr>
          <a:xfrm>
            <a:off x="571223" y="144532"/>
            <a:ext cx="6883462" cy="719255"/>
            <a:chOff x="581856" y="532851"/>
            <a:chExt cx="6093808" cy="383138"/>
          </a:xfrm>
        </p:grpSpPr>
        <p:sp>
          <p:nvSpPr>
            <p:cNvPr id="11" name="Prostokąt 10"/>
            <p:cNvSpPr/>
            <p:nvPr/>
          </p:nvSpPr>
          <p:spPr>
            <a:xfrm>
              <a:off x="581856" y="532851"/>
              <a:ext cx="5537924" cy="383138"/>
            </a:xfrm>
            <a:prstGeom prst="rect">
              <a:avLst/>
            </a:prstGeom>
            <a:solidFill>
              <a:srgbClr val="244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656993" y="576588"/>
              <a:ext cx="6018671" cy="262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WIĘCEJ ’TEST ITEMS’ OGÓŁEM</a:t>
              </a:r>
              <a:endParaRPr lang="pl-PL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pole tekstowe 12"/>
          <p:cNvSpPr txBox="1"/>
          <p:nvPr/>
        </p:nvSpPr>
        <p:spPr>
          <a:xfrm>
            <a:off x="991891" y="4185776"/>
            <a:ext cx="3518116" cy="212365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l-PL" sz="2200" dirty="0" smtClean="0">
                <a:solidFill>
                  <a:schemeClr val="bg1"/>
                </a:solidFill>
              </a:rPr>
              <a:t>* UWAGA! Całkowita długość egzaminu </a:t>
            </a:r>
            <a:r>
              <a:rPr lang="pl-PL" sz="2200" b="1" dirty="0" smtClean="0">
                <a:solidFill>
                  <a:schemeClr val="bg1"/>
                </a:solidFill>
              </a:rPr>
              <a:t>nie ulega zmianie </a:t>
            </a:r>
            <a:r>
              <a:rPr lang="pl-PL" sz="2200" dirty="0" smtClean="0">
                <a:solidFill>
                  <a:schemeClr val="bg1"/>
                </a:solidFill>
              </a:rPr>
              <a:t>(poza wydłużeniem czasu na słuchanie)</a:t>
            </a:r>
            <a:r>
              <a:rPr lang="pl-PL" sz="2200" b="1" dirty="0" smtClean="0">
                <a:solidFill>
                  <a:schemeClr val="bg1"/>
                </a:solidFill>
              </a:rPr>
              <a:t>,</a:t>
            </a:r>
            <a:r>
              <a:rPr lang="pl-PL" sz="2200" dirty="0" smtClean="0">
                <a:solidFill>
                  <a:schemeClr val="bg1"/>
                </a:solidFill>
              </a:rPr>
              <a:t> a zatem ilość </a:t>
            </a:r>
            <a:r>
              <a:rPr lang="pl-PL" sz="2200" dirty="0">
                <a:solidFill>
                  <a:schemeClr val="bg1"/>
                </a:solidFill>
              </a:rPr>
              <a:t>czasu </a:t>
            </a:r>
            <a:r>
              <a:rPr lang="pl-PL" sz="2200" dirty="0" smtClean="0">
                <a:solidFill>
                  <a:schemeClr val="bg1"/>
                </a:solidFill>
              </a:rPr>
              <a:t>na </a:t>
            </a:r>
            <a:r>
              <a:rPr lang="pl-PL" sz="2200" dirty="0">
                <a:solidFill>
                  <a:schemeClr val="bg1"/>
                </a:solidFill>
              </a:rPr>
              <a:t>wykonanie </a:t>
            </a:r>
            <a:r>
              <a:rPr lang="pl-PL" sz="2200" dirty="0" smtClean="0">
                <a:solidFill>
                  <a:schemeClr val="bg1"/>
                </a:solidFill>
              </a:rPr>
              <a:t>każdego z zadań realnie </a:t>
            </a:r>
            <a:r>
              <a:rPr lang="pl-PL" sz="2200" b="1" dirty="0" smtClean="0">
                <a:solidFill>
                  <a:schemeClr val="bg1"/>
                </a:solidFill>
              </a:rPr>
              <a:t>maleje</a:t>
            </a:r>
            <a:r>
              <a:rPr lang="pl-PL" sz="2200" dirty="0" smtClean="0">
                <a:solidFill>
                  <a:schemeClr val="bg1"/>
                </a:solidFill>
              </a:rPr>
              <a:t>!</a:t>
            </a:r>
            <a:endParaRPr lang="pl-PL" sz="2200" dirty="0">
              <a:solidFill>
                <a:schemeClr val="bg1"/>
              </a:solidFill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860359"/>
              </p:ext>
            </p:extLst>
          </p:nvPr>
        </p:nvGraphicFramePr>
        <p:xfrm>
          <a:off x="1007388" y="2173730"/>
          <a:ext cx="10166889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1181">
                  <a:extLst>
                    <a:ext uri="{9D8B030D-6E8A-4147-A177-3AD203B41FA5}">
                      <a16:colId xmlns:a16="http://schemas.microsoft.com/office/drawing/2014/main" xmlns="" val="190504220"/>
                    </a:ext>
                  </a:extLst>
                </a:gridCol>
                <a:gridCol w="3294007">
                  <a:extLst>
                    <a:ext uri="{9D8B030D-6E8A-4147-A177-3AD203B41FA5}">
                      <a16:colId xmlns:a16="http://schemas.microsoft.com/office/drawing/2014/main" xmlns="" val="2714128949"/>
                    </a:ext>
                  </a:extLst>
                </a:gridCol>
                <a:gridCol w="3351701">
                  <a:extLst>
                    <a:ext uri="{9D8B030D-6E8A-4147-A177-3AD203B41FA5}">
                      <a16:colId xmlns:a16="http://schemas.microsoft.com/office/drawing/2014/main" xmlns="" val="14167419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pl-PL" sz="2400" b="0" dirty="0" smtClean="0">
                          <a:solidFill>
                            <a:schemeClr val="tx1"/>
                          </a:solidFill>
                        </a:rPr>
                        <a:t>POZIOM PODSTAWOWY</a:t>
                      </a:r>
                      <a:endParaRPr lang="pl-PL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l-PL" sz="2400" b="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pl-PL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2800" b="1" dirty="0" smtClean="0">
                          <a:solidFill>
                            <a:schemeClr val="tx1"/>
                          </a:solidFill>
                        </a:rPr>
                        <a:t>48*</a:t>
                      </a:r>
                      <a:endParaRPr lang="pl-PL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3682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pl-PL" sz="2400" dirty="0" smtClean="0"/>
                        <a:t>POZIOM ROZSZERZONY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l-PL" sz="2400" dirty="0" smtClean="0"/>
                        <a:t>37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l-PL" sz="2800" b="1" dirty="0" smtClean="0"/>
                        <a:t>47*</a:t>
                      </a:r>
                      <a:endParaRPr lang="pl-PL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8601640"/>
                  </a:ext>
                </a:extLst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7950630" y="4091555"/>
            <a:ext cx="3146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/>
              <a:t>&gt; 1 zadanie więcej na rozumienie tekstu pisanego</a:t>
            </a:r>
            <a:endParaRPr lang="pl-PL" b="1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7687161" y="4879389"/>
            <a:ext cx="3407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/>
              <a:t>&gt; 1 zadanie więcej na znajomość środków językowych</a:t>
            </a:r>
            <a:endParaRPr lang="pl-PL" b="1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7700076" y="5620731"/>
            <a:ext cx="3407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/>
              <a:t>&gt; niektóre zadania wydłużone </a:t>
            </a:r>
            <a:br>
              <a:rPr lang="pl-PL" b="1" dirty="0" smtClean="0"/>
            </a:br>
            <a:r>
              <a:rPr lang="pl-PL" b="1" dirty="0" smtClean="0"/>
              <a:t>o 1- 3 ’</a:t>
            </a:r>
            <a:r>
              <a:rPr lang="pl-PL" b="1" dirty="0" err="1" smtClean="0"/>
              <a:t>items</a:t>
            </a:r>
            <a:r>
              <a:rPr lang="pl-PL" b="1" dirty="0" smtClean="0"/>
              <a:t>’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07081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75"/>
            <a:ext cx="1218565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268732"/>
              </p:ext>
            </p:extLst>
          </p:nvPr>
        </p:nvGraphicFramePr>
        <p:xfrm>
          <a:off x="4494508" y="1177441"/>
          <a:ext cx="7236848" cy="525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809">
                  <a:extLst>
                    <a:ext uri="{9D8B030D-6E8A-4147-A177-3AD203B41FA5}">
                      <a16:colId xmlns:a16="http://schemas.microsoft.com/office/drawing/2014/main" xmlns="" val="575712312"/>
                    </a:ext>
                  </a:extLst>
                </a:gridCol>
                <a:gridCol w="3848039">
                  <a:extLst>
                    <a:ext uri="{9D8B030D-6E8A-4147-A177-3AD203B41FA5}">
                      <a16:colId xmlns:a16="http://schemas.microsoft.com/office/drawing/2014/main" xmlns="" val="3796355004"/>
                    </a:ext>
                  </a:extLst>
                </a:gridCol>
              </a:tblGrid>
              <a:tr h="525906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smtClean="0"/>
                        <a:t>2015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smtClean="0"/>
                        <a:t>2023</a:t>
                      </a:r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9466823"/>
                  </a:ext>
                </a:extLst>
              </a:tr>
            </a:tbl>
          </a:graphicData>
        </a:graphic>
      </p:graphicFrame>
      <p:grpSp>
        <p:nvGrpSpPr>
          <p:cNvPr id="10" name="Grupa 9"/>
          <p:cNvGrpSpPr/>
          <p:nvPr/>
        </p:nvGrpSpPr>
        <p:grpSpPr>
          <a:xfrm>
            <a:off x="571223" y="144532"/>
            <a:ext cx="6883462" cy="719255"/>
            <a:chOff x="581856" y="532851"/>
            <a:chExt cx="6093808" cy="383138"/>
          </a:xfrm>
        </p:grpSpPr>
        <p:sp>
          <p:nvSpPr>
            <p:cNvPr id="11" name="Prostokąt 10"/>
            <p:cNvSpPr/>
            <p:nvPr/>
          </p:nvSpPr>
          <p:spPr>
            <a:xfrm>
              <a:off x="581856" y="532851"/>
              <a:ext cx="5537924" cy="383138"/>
            </a:xfrm>
            <a:prstGeom prst="rect">
              <a:avLst/>
            </a:prstGeom>
            <a:solidFill>
              <a:srgbClr val="244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656993" y="576588"/>
              <a:ext cx="6018671" cy="278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WIĘCEJ ZADAŃ</a:t>
              </a:r>
              <a:r>
                <a:rPr lang="pl-PL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OTWARTYCH …</a:t>
              </a:r>
              <a:endParaRPr lang="pl-PL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935546"/>
              </p:ext>
            </p:extLst>
          </p:nvPr>
        </p:nvGraphicFramePr>
        <p:xfrm>
          <a:off x="898901" y="2707775"/>
          <a:ext cx="698284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1106">
                  <a:extLst>
                    <a:ext uri="{9D8B030D-6E8A-4147-A177-3AD203B41FA5}">
                      <a16:colId xmlns:a16="http://schemas.microsoft.com/office/drawing/2014/main" xmlns="" val="276641656"/>
                    </a:ext>
                  </a:extLst>
                </a:gridCol>
                <a:gridCol w="3371742">
                  <a:extLst>
                    <a:ext uri="{9D8B030D-6E8A-4147-A177-3AD203B41FA5}">
                      <a16:colId xmlns:a16="http://schemas.microsoft.com/office/drawing/2014/main" xmlns="" val="1835957906"/>
                    </a:ext>
                  </a:extLst>
                </a:gridCol>
              </a:tblGrid>
              <a:tr h="4907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0" dirty="0" smtClean="0">
                          <a:solidFill>
                            <a:schemeClr val="tx1"/>
                          </a:solidFill>
                        </a:rPr>
                        <a:t>POZIOM PODSTAWOWY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baseline="0" dirty="0" smtClean="0">
                          <a:solidFill>
                            <a:schemeClr val="tx1"/>
                          </a:solidFill>
                        </a:rPr>
                        <a:t>- TYLKO wypowiedź pisemna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2570608"/>
                  </a:ext>
                </a:extLst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236779"/>
              </p:ext>
            </p:extLst>
          </p:nvPr>
        </p:nvGraphicFramePr>
        <p:xfrm>
          <a:off x="852407" y="4007059"/>
          <a:ext cx="7042260" cy="1432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2101">
                  <a:extLst>
                    <a:ext uri="{9D8B030D-6E8A-4147-A177-3AD203B41FA5}">
                      <a16:colId xmlns:a16="http://schemas.microsoft.com/office/drawing/2014/main" xmlns="" val="276641656"/>
                    </a:ext>
                  </a:extLst>
                </a:gridCol>
                <a:gridCol w="3400159">
                  <a:extLst>
                    <a:ext uri="{9D8B030D-6E8A-4147-A177-3AD203B41FA5}">
                      <a16:colId xmlns:a16="http://schemas.microsoft.com/office/drawing/2014/main" xmlns="" val="1835957906"/>
                    </a:ext>
                  </a:extLst>
                </a:gridCol>
              </a:tblGrid>
              <a:tr h="14328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0" dirty="0" smtClean="0">
                          <a:solidFill>
                            <a:schemeClr val="tx1"/>
                          </a:solidFill>
                        </a:rPr>
                        <a:t> POZIOM ROZSZERZONY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baseline="0" dirty="0" smtClean="0">
                          <a:solidFill>
                            <a:schemeClr val="tx1"/>
                          </a:solidFill>
                        </a:rPr>
                        <a:t>- co najmniej 1 zadanie w części na znajomość środków językowych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baseline="0" dirty="0" smtClean="0">
                          <a:solidFill>
                            <a:schemeClr val="tx1"/>
                          </a:solidFill>
                        </a:rPr>
                        <a:t>- wypowiedź pisemna </a:t>
                      </a:r>
                      <a:endParaRPr lang="pl-PL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2570608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70542"/>
              </p:ext>
            </p:extLst>
          </p:nvPr>
        </p:nvGraphicFramePr>
        <p:xfrm>
          <a:off x="7942883" y="2227329"/>
          <a:ext cx="3788473" cy="3770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8473">
                  <a:extLst>
                    <a:ext uri="{9D8B030D-6E8A-4147-A177-3AD203B41FA5}">
                      <a16:colId xmlns:a16="http://schemas.microsoft.com/office/drawing/2014/main" xmlns="" val="2608336938"/>
                    </a:ext>
                  </a:extLst>
                </a:gridCol>
              </a:tblGrid>
              <a:tr h="377051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2406439"/>
                  </a:ext>
                </a:extLst>
              </a:tr>
            </a:tbl>
          </a:graphicData>
        </a:graphic>
      </p:graphicFrame>
      <p:sp>
        <p:nvSpPr>
          <p:cNvPr id="4" name="Prostokąt 3"/>
          <p:cNvSpPr/>
          <p:nvPr/>
        </p:nvSpPr>
        <p:spPr>
          <a:xfrm>
            <a:off x="8095283" y="2503682"/>
            <a:ext cx="36360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pl-PL" sz="2000" b="1" dirty="0"/>
              <a:t>co najmniej 1 zadanie   </a:t>
            </a:r>
            <a:r>
              <a:rPr lang="pl-PL" sz="2000" b="1" dirty="0" smtClean="0"/>
              <a:t>       na </a:t>
            </a:r>
            <a:r>
              <a:rPr lang="pl-PL" sz="2000" b="1" dirty="0"/>
              <a:t>rozumienie ze słuchu</a:t>
            </a:r>
          </a:p>
          <a:p>
            <a:endParaRPr lang="pl-PL" sz="1100" b="1" dirty="0"/>
          </a:p>
          <a:p>
            <a:pPr marL="342900" lvl="0" indent="-342900">
              <a:buFontTx/>
              <a:buChar char="-"/>
              <a:defRPr/>
            </a:pPr>
            <a:r>
              <a:rPr lang="pl-PL" sz="2000" b="1" dirty="0"/>
              <a:t>co najmniej 1 </a:t>
            </a:r>
            <a:r>
              <a:rPr lang="pl-PL" sz="2000" b="1" dirty="0" smtClean="0"/>
              <a:t>zadanie na </a:t>
            </a:r>
            <a:r>
              <a:rPr lang="pl-PL" sz="2000" b="1" dirty="0"/>
              <a:t>rozumienie tekstów pisanych</a:t>
            </a:r>
          </a:p>
          <a:p>
            <a:pPr lvl="0">
              <a:defRPr/>
            </a:pPr>
            <a:endParaRPr lang="pl-PL" sz="1200" b="1" dirty="0"/>
          </a:p>
          <a:p>
            <a:pPr marL="342900" indent="-342900">
              <a:buFontTx/>
              <a:buChar char="-"/>
            </a:pPr>
            <a:r>
              <a:rPr lang="pl-PL" sz="2000" b="1" dirty="0"/>
              <a:t>co </a:t>
            </a:r>
            <a:r>
              <a:rPr lang="pl-PL" sz="2000" b="1" dirty="0" smtClean="0"/>
              <a:t>najmniej 1 </a:t>
            </a:r>
            <a:r>
              <a:rPr lang="pl-PL" sz="2000" b="1" dirty="0"/>
              <a:t>zadanie </a:t>
            </a:r>
            <a:r>
              <a:rPr lang="pl-PL" sz="2000" b="1" dirty="0" smtClean="0"/>
              <a:t>na </a:t>
            </a:r>
            <a:r>
              <a:rPr lang="pl-PL" sz="2000" b="1" dirty="0"/>
              <a:t>znajomość środków językowych</a:t>
            </a:r>
          </a:p>
          <a:p>
            <a:endParaRPr lang="pl-PL" sz="1100" dirty="0"/>
          </a:p>
          <a:p>
            <a:pPr marL="342900" indent="-342900">
              <a:buFontTx/>
              <a:buChar char="-"/>
            </a:pPr>
            <a:r>
              <a:rPr lang="pl-PL" sz="2000" dirty="0"/>
              <a:t>wypowiedź pisemna </a:t>
            </a:r>
          </a:p>
        </p:txBody>
      </p:sp>
    </p:spTree>
    <p:extLst>
      <p:ext uri="{BB962C8B-B14F-4D97-AF65-F5344CB8AC3E}">
        <p14:creationId xmlns:p14="http://schemas.microsoft.com/office/powerpoint/2010/main" val="122537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75"/>
            <a:ext cx="12185650" cy="68516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</p:pic>
      <p:grpSp>
        <p:nvGrpSpPr>
          <p:cNvPr id="10" name="Grupa 9"/>
          <p:cNvGrpSpPr/>
          <p:nvPr/>
        </p:nvGrpSpPr>
        <p:grpSpPr>
          <a:xfrm>
            <a:off x="571222" y="144533"/>
            <a:ext cx="5845076" cy="517931"/>
            <a:chOff x="581856" y="532851"/>
            <a:chExt cx="5537925" cy="402605"/>
          </a:xfrm>
        </p:grpSpPr>
        <p:sp>
          <p:nvSpPr>
            <p:cNvPr id="11" name="Prostokąt 10"/>
            <p:cNvSpPr/>
            <p:nvPr/>
          </p:nvSpPr>
          <p:spPr>
            <a:xfrm>
              <a:off x="581856" y="532851"/>
              <a:ext cx="5537924" cy="383138"/>
            </a:xfrm>
            <a:prstGeom prst="rect">
              <a:avLst/>
            </a:prstGeom>
            <a:solidFill>
              <a:srgbClr val="244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656994" y="576588"/>
              <a:ext cx="5462787" cy="3588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INNE –</a:t>
              </a:r>
              <a:r>
                <a:rPr lang="pl-PL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MNIEJ ISTOTNE </a:t>
              </a:r>
              <a:r>
                <a:rPr lang="pl-PL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– ZMIANY:</a:t>
              </a:r>
              <a:endParaRPr lang="pl-PL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1824003" y="1722781"/>
            <a:ext cx="8187902" cy="764151"/>
            <a:chOff x="581856" y="532851"/>
            <a:chExt cx="8215069" cy="594000"/>
          </a:xfrm>
        </p:grpSpPr>
        <p:sp>
          <p:nvSpPr>
            <p:cNvPr id="13" name="Prostokąt 12"/>
            <p:cNvSpPr/>
            <p:nvPr/>
          </p:nvSpPr>
          <p:spPr>
            <a:xfrm>
              <a:off x="581856" y="532851"/>
              <a:ext cx="5537924" cy="383138"/>
            </a:xfrm>
            <a:prstGeom prst="rect">
              <a:avLst/>
            </a:prstGeom>
            <a:solidFill>
              <a:srgbClr val="244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656994" y="576588"/>
              <a:ext cx="8139931" cy="55026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pl-PL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NIEZNACZNE MODYFIKACJE WAGI % POSZCZEGÓLNYCH CZĘŚCI ARKUSZA </a:t>
              </a:r>
              <a:endParaRPr lang="pl-PL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1824003" y="2833927"/>
            <a:ext cx="8187902" cy="764151"/>
            <a:chOff x="581856" y="532851"/>
            <a:chExt cx="8215069" cy="594000"/>
          </a:xfrm>
        </p:grpSpPr>
        <p:sp>
          <p:nvSpPr>
            <p:cNvPr id="20" name="Prostokąt 19"/>
            <p:cNvSpPr/>
            <p:nvPr/>
          </p:nvSpPr>
          <p:spPr>
            <a:xfrm>
              <a:off x="581856" y="532851"/>
              <a:ext cx="5537924" cy="383138"/>
            </a:xfrm>
            <a:prstGeom prst="rect">
              <a:avLst/>
            </a:prstGeom>
            <a:solidFill>
              <a:srgbClr val="244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Prostokąt 20"/>
            <p:cNvSpPr/>
            <p:nvPr/>
          </p:nvSpPr>
          <p:spPr>
            <a:xfrm>
              <a:off x="656994" y="576588"/>
              <a:ext cx="8139931" cy="55026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pl-PL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NIEZNACZNE MODYFIKACJE KRYTERIÓW OCENY WYPOWIEDZI PISEMNEJ</a:t>
              </a:r>
              <a:endParaRPr lang="pl-PL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1824003" y="3996142"/>
            <a:ext cx="8187902" cy="764151"/>
            <a:chOff x="581856" y="532851"/>
            <a:chExt cx="8215069" cy="594000"/>
          </a:xfrm>
        </p:grpSpPr>
        <p:sp>
          <p:nvSpPr>
            <p:cNvPr id="24" name="Prostokąt 23"/>
            <p:cNvSpPr/>
            <p:nvPr/>
          </p:nvSpPr>
          <p:spPr>
            <a:xfrm>
              <a:off x="581856" y="532851"/>
              <a:ext cx="5537924" cy="383138"/>
            </a:xfrm>
            <a:prstGeom prst="rect">
              <a:avLst/>
            </a:prstGeom>
            <a:solidFill>
              <a:srgbClr val="244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656994" y="576588"/>
              <a:ext cx="8139931" cy="55026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pl-PL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KILKA NOWYCH TYPÓW ZADAŃ – NP. </a:t>
              </a:r>
              <a:r>
                <a:rPr lang="pl-PL" sz="20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LEXICAL SET</a:t>
              </a:r>
              <a:r>
                <a:rPr lang="pl-PL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(ŚRODKI JĘZYKOWE) </a:t>
              </a:r>
              <a:endParaRPr lang="pl-PL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upa 15"/>
          <p:cNvGrpSpPr/>
          <p:nvPr/>
        </p:nvGrpSpPr>
        <p:grpSpPr>
          <a:xfrm>
            <a:off x="1824003" y="5214622"/>
            <a:ext cx="8187902" cy="492888"/>
            <a:chOff x="581856" y="532851"/>
            <a:chExt cx="8215069" cy="383138"/>
          </a:xfrm>
        </p:grpSpPr>
        <p:sp>
          <p:nvSpPr>
            <p:cNvPr id="17" name="Prostokąt 16"/>
            <p:cNvSpPr/>
            <p:nvPr/>
          </p:nvSpPr>
          <p:spPr>
            <a:xfrm>
              <a:off x="581856" y="532851"/>
              <a:ext cx="5537924" cy="383138"/>
            </a:xfrm>
            <a:prstGeom prst="rect">
              <a:avLst/>
            </a:prstGeom>
            <a:solidFill>
              <a:srgbClr val="244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rostokąt 17"/>
            <p:cNvSpPr/>
            <p:nvPr/>
          </p:nvSpPr>
          <p:spPr>
            <a:xfrm>
              <a:off x="656994" y="576588"/>
              <a:ext cx="8139931" cy="31101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pl-PL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REZYGNACJA Z ZADAŃ TYPU </a:t>
              </a:r>
              <a:r>
                <a:rPr lang="pl-PL" sz="20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PRAWDA-FAŁSZ</a:t>
              </a:r>
              <a:r>
                <a:rPr lang="pl-PL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</a:t>
              </a:r>
              <a:endParaRPr lang="pl-PL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09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4722</TotalTime>
  <Words>328</Words>
  <Application>Microsoft Office PowerPoint</Application>
  <PresentationFormat>Niestandardowy</PresentationFormat>
  <Paragraphs>99</Paragraphs>
  <Slides>10</Slides>
  <Notes>9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TitlesOfParts>
    <vt:vector size="12" baseType="lpstr">
      <vt:lpstr>Motyw pakietu Office</vt:lpstr>
      <vt:lpstr>2_Custom Design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Macmillan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Macmillan Polska</dc:creator>
  <cp:lastModifiedBy>Cichocka, Marta</cp:lastModifiedBy>
  <cp:revision>173</cp:revision>
  <dcterms:created xsi:type="dcterms:W3CDTF">2020-05-05T11:41:35Z</dcterms:created>
  <dcterms:modified xsi:type="dcterms:W3CDTF">2021-04-09T11:46:18Z</dcterms:modified>
</cp:coreProperties>
</file>